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8"/>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70" r:id="rId14"/>
    <p:sldId id="271" r:id="rId15"/>
    <p:sldId id="272" r:id="rId16"/>
    <p:sldId id="269" r:id="rId17"/>
  </p:sldIdLst>
  <p:sldSz cx="9144000" cy="5143500" type="screen16x9"/>
  <p:notesSz cx="6858000" cy="9144000"/>
  <p:embeddedFontLst>
    <p:embeddedFont>
      <p:font typeface="Proxima Nova" panose="02000506030000020004"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27"/>
    <p:restoredTop sz="94718"/>
  </p:normalViewPr>
  <p:slideViewPr>
    <p:cSldViewPr snapToGrid="0">
      <p:cViewPr varScale="1">
        <p:scale>
          <a:sx n="151" d="100"/>
          <a:sy n="151" d="100"/>
        </p:scale>
        <p:origin x="352"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rPr dirty="0"/>
              <a:t>Welcome to DAN 315326 – your gateway into the world of Data Analytics. This course is strategically designed for Diploma students under the K Scheme and applies to several key programs including CM, CO, CW, IF, IH, SE, and TE. With a total evaluation of 150 marks, split across theory and practical's, you'll engage in hands-on learning and problem-solving.</a:t>
            </a:r>
          </a:p>
          <a:p>
            <a:endParaRPr dirty="0"/>
          </a:p>
          <a:p>
            <a:r>
              <a:rPr dirty="0"/>
              <a:t>In today’s digital era, data is the new oil. Whether you dream of designing smart applications, analyzing trends, or creating intelligent dashboards, this course will be foundational. You’ll learn not only tools like Python, Excel, and SQL but also the underlying logic and business acumen necessary to make sense of data.</a:t>
            </a:r>
          </a:p>
          <a:p>
            <a:endParaRPr dirty="0"/>
          </a:p>
          <a:p>
            <a:r>
              <a:rPr dirty="0"/>
              <a:t>Let’s dive into this journey with energy and curiosity. The concepts you learn here will serve you across multiple domains—tech, healthcare, logistics, marketing, and more. Get ready to explore!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YouTube is a prime example of data analytics in action. Every video you watch generates a wealth of data—how often it’s shown (impressions), how many people click (CTR), how long they watch (watch time), and where they stop watching (audience retention).</a:t>
            </a:r>
          </a:p>
          <a:p>
            <a:endParaRPr/>
          </a:p>
          <a:p>
            <a:r>
              <a:t>These insights are not just numbers—they’re a roadmap for creators. If many viewers drop off early, perhaps the intro needs work. A low CTR? Maybe the thumbnail isn’t engaging enough. Creators use these signals to fine-tune content and keep audiences engaged longer.</a:t>
            </a:r>
          </a:p>
          <a:p>
            <a:endParaRPr/>
          </a:p>
          <a:p>
            <a:r>
              <a:t>From algorithmic recommendations to creator dashboards, analytics powers YouTube’s entire content ecosystem, making it both user-driven and data-centric.</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Swiggy leverages analytics to drive both customer experience and operational excellence. Every order tells a story—what’s being ordered, by whom, when, from where, and how frequently.</a:t>
            </a:r>
          </a:p>
          <a:p>
            <a:endParaRPr/>
          </a:p>
          <a:p>
            <a:r>
              <a:t>For instance, they might notice a surge in biryani orders on Fridays and Saturdays. This insight leads to targeted promotions or banner placement. Similarly, customer behavior data helps tailor recommendations and assess satisfaction.</a:t>
            </a:r>
          </a:p>
          <a:p>
            <a:endParaRPr/>
          </a:p>
          <a:p>
            <a:r>
              <a:t>From a logistics perspective, delivery time, route efficiency, and rider ratings are constantly tracked. If certain areas show delays, Swiggy can reallocate resources or optimize routing. In essence, data allows Swiggy to stay fast, relevant, and customer-centric.</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Amazon has mastered the art of using predictive analytics to streamline both customer experience and backend logistics. It starts the moment you browse a product. Based on your history and millions of similar users, Amazon instantly predicts what you might want next—be it a screen protector or a power bank.</a:t>
            </a:r>
          </a:p>
          <a:p>
            <a:endParaRPr/>
          </a:p>
          <a:p>
            <a:r>
              <a:t>Their demand forecasting engine uses time series data like historical sales, location, and seasonal cycles to estimate how much stock is needed in which warehouse. For example, umbrella sales spike in Mumbai during monsoon—and Amazon knows to pre-stock accordingly.</a:t>
            </a:r>
          </a:p>
          <a:p>
            <a:endParaRPr/>
          </a:p>
          <a:p>
            <a:r>
              <a:t>They also use real-time insights to optimize logistics, personalize ad placements, and automate pricing decisions. This is analytics at its most advanced—deeply integrated, customer-centric, and always learning.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Visual Analytics is where analytical rigor meets human cognition. It integrates automated computations with powerful visual representation, transforming dense data into actionable insights. Whether it's line graphs showing sales trends or heat maps revealing customer churn, visual analytics bridges the gap between raw data and business understanding.</a:t>
            </a:r>
          </a:p>
          <a:p>
            <a:endParaRPr/>
          </a:p>
          <a:p>
            <a:r>
              <a:t>It significantly amplifies other analytics types. Descriptive statistics become accessible through dashboards; predictive models are validated visually for anomalies; even prescriptive decisions gain clarity when visualized over time-series or geospatial plots. This synergy empowers decision-makers to grasp key insights rapidly, even without deep statistical expertise.</a:t>
            </a:r>
          </a:p>
          <a:p>
            <a:endParaRPr/>
          </a:p>
          <a:p>
            <a:r>
              <a:t>Tools like Tableau, Power BI, and Python libraries bring these capabilities to life. From operational dashboards in logistics to interactive financial trend visualizations in fintech, the real-time visual analytics revolution is making data not just readable but actionable. Understanding this capability is foundational for any modern data analyst.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The data analytics life cycle is a structured process that ensures data flows from raw formats to insightful outcomes effectively. It begins with data collection — harvesting relevant information from varied sources like transaction logs, IoT sensors, or user input.</a:t>
            </a:r>
          </a:p>
          <a:p>
            <a:endParaRPr/>
          </a:p>
          <a:p>
            <a:r>
              <a:t>Next comes data cleaning and preparation, arguably the most labor-intensive stage. Here, the focus is on resolving inconsistencies, handling missing values, and transforming data into analyzable formats. Tools like Excel, Pandas in Python, and SQL are central in this phase.</a:t>
            </a:r>
          </a:p>
          <a:p>
            <a:endParaRPr/>
          </a:p>
          <a:p>
            <a:r>
              <a:t>The heart of the process is analysis — leveraging statistical models, machine learning, or domain-specific computations. Finally, insights are presented visually and interpreted through dashboards and reports. This culminates in decision-making, where the value of analytics is realized across industries, from supply chain optimization to personalized marketing.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Data quality and quantity form the dual foundation of effective analytics. Quality refers to how reliable and trustworthy the data is—dimensions like accuracy, completeness, and consistency are critical. High-quality data ensures that the analysis reflects real-world patterns and not anomalies.</a:t>
            </a:r>
          </a:p>
          <a:p>
            <a:endParaRPr/>
          </a:p>
          <a:p>
            <a:r>
              <a:t>On the other hand, quantity deals with how much data is available. While large volumes can power powerful machine learning models and uncover rare trends, they also increase the risk of noise and data handling challenges. Effective data pipelines are necessary to handle high-volume datasets.</a:t>
            </a:r>
          </a:p>
          <a:p>
            <a:endParaRPr/>
          </a:p>
          <a:p>
            <a:r>
              <a:t>Measurement adds a crucial layer, determining how data is categorized and interpreted. Using proper measurement scales—nominal, ordinal, interval, or ratio—ensures analytical methods are correctly applied. In summary, optimal outcomes in analytics stem from the right balance between quantity, quality, and measurement precision.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Congratulations! You’ve just completed a foundational journey through the world of Data Analytics. Today’s session introduced the concepts of data types, analytics frameworks, MIS reporting, dashboards, and their real-world applications.</a:t>
            </a:r>
          </a:p>
          <a:p>
            <a:endParaRPr/>
          </a:p>
          <a:p>
            <a:r>
              <a:t>You now understand how companies like Swiggy, YouTube, and Amazon use data to operate, grow, and serve customers better. You've also seen how the analytics pipeline helps businesses move from 'What happened?' to 'What should we do?'</a:t>
            </a:r>
          </a:p>
          <a:p>
            <a:endParaRPr/>
          </a:p>
          <a:p>
            <a:r>
              <a:t>In our next session, we’ll take these ideas from theory to practice. Be ready to work with tools like Excel, Python, and visualization libraries. From dashboards to decision trees, we’ll make the data come alive. Stay curious, stay analytical!</a:t>
            </a:r>
          </a:p>
        </p:txBody>
      </p:sp>
    </p:spTree>
    <p:extLst>
      <p:ext uri="{BB962C8B-B14F-4D97-AF65-F5344CB8AC3E}">
        <p14:creationId xmlns:p14="http://schemas.microsoft.com/office/powerpoint/2010/main" val="2366039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rPr dirty="0"/>
              <a:t>Let’s begin with a quick recap of the course orientation. DAN 315326 consists of five logically sequenced units that take you from data fundamentals to advanced visualizations using Python. These units are carefully aligned with distinct Course Outcomes (COs), so you'll know exactly what skills you're building with each module.</a:t>
            </a:r>
          </a:p>
          <a:p>
            <a:endParaRPr dirty="0"/>
          </a:p>
          <a:p>
            <a:r>
              <a:rPr dirty="0"/>
              <a:t>In terms of evaluation, the total 150 marks are divided into 70 for theory, 25 each for internal and external </a:t>
            </a:r>
            <a:r>
              <a:rPr dirty="0" err="1"/>
              <a:t>practicals</a:t>
            </a:r>
            <a:r>
              <a:rPr dirty="0"/>
              <a:t>, 10 for SLA projects, and 20 for class tests. This ensures a balanced focus on both your conceptual understanding and your technical execution skills.</a:t>
            </a:r>
          </a:p>
          <a:p>
            <a:endParaRPr dirty="0"/>
          </a:p>
          <a:p>
            <a:r>
              <a:rPr dirty="0"/>
              <a:t>Keep in mind that each assignment, micro-project, and lab task you complete feeds into this strategy. Whether it's exploring dashboards, formatting pivot tables, or creating Matplotlib plots, every hands-on element builds directly into your grade and understanding.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Today’s session is designed to build a rock-solid foundation in Data Analytics. We will begin with a simple but crucial question—what is data? You’ll learn to distinguish structured from unstructured data, using relatable examples like food delivery platforms.</a:t>
            </a:r>
          </a:p>
          <a:p>
            <a:endParaRPr/>
          </a:p>
          <a:p>
            <a:r>
              <a:t>Next, we’ll explore the full landscape of analytics—descriptive to prescriptive. You’ll learn how companies use analytics to understand what happened, why, what will happen next, and what they should do about it.</a:t>
            </a:r>
          </a:p>
          <a:p>
            <a:endParaRPr/>
          </a:p>
          <a:p>
            <a:r>
              <a:t>We’ll also cover MIS Reporting and Dashboards—powerful tools that make raw data digestible and actionable. Expect familiar real-world examples from YouTube, Swiggy, and Amazon. By the end of this session, you’ll be equipped with essential vocabulary and frameworks that you’ll use throughout the course.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Let’s begin with the most fundamental concept—data. In analytics, data is any raw information that can be observed, recorded, and stored. It could be a number, a sentence, an image, or even a user behavior pattern.</a:t>
            </a:r>
          </a:p>
          <a:p>
            <a:endParaRPr/>
          </a:p>
          <a:p>
            <a:r>
              <a:t>We classify data into two main types: structured and unstructured. Structured data fits neatly into tables or rows, like a spreadsheet or a SQL database. Unstructured data, on the other hand, includes things like social media posts, audio recordings, and videos, which don’t conform to conventional data models.</a:t>
            </a:r>
          </a:p>
          <a:p>
            <a:endParaRPr/>
          </a:p>
          <a:p>
            <a:r>
              <a:t>For instance, every order placed on Swiggy generates multiple pieces of structured data—what was ordered, when it was ordered, from which restaurant, and how it was paid for. At the same time, a customer review or a voice complaint may be examples of unstructured data. Both forms are essential in today’s analytics-driven ecosystem.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Now that we know what data is, let's discuss analytics—the heart of the data science process. Analytics is the examination of data to discover patterns, draw conclusions, and support decision-making. It's not just about numbers—it's about storytelling and logic.</a:t>
            </a:r>
          </a:p>
          <a:p>
            <a:endParaRPr/>
          </a:p>
          <a:p>
            <a:r>
              <a:t>Analytics helps answer four critical questions: What happened? Why did it happen? What might happen next? And what should we do about it? This makes analytics integral across all industries—from social media to e-commerce to healthcare.</a:t>
            </a:r>
          </a:p>
          <a:p>
            <a:endParaRPr/>
          </a:p>
          <a:p>
            <a:r>
              <a:t>Take YouTube, for instance. They use analytics to measure how many people clicked on a video (impressions), how long they watched (watch time), and where they dropped off. These insights help creators refine content, optimize thumbnails, and understand audience behavior better.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Now let’s tie everything together with Data Analytics—the complete process of turning raw data into actionable insights. It blends elements from statistics, programming, and visualization to help stakeholders make informed decisions.</a:t>
            </a:r>
          </a:p>
          <a:p>
            <a:endParaRPr/>
          </a:p>
          <a:p>
            <a:r>
              <a:t>The three major tools you'll encounter are Python, R, and SQL. Python and R handle computations and modeling, while SQL retrieves and manipulates data from structured databases. Visualization tools help translate all of this into readable charts, plots, and dashboards.</a:t>
            </a:r>
          </a:p>
          <a:p>
            <a:endParaRPr/>
          </a:p>
          <a:p>
            <a:r>
              <a:t>For example, Amazon uses data analytics to analyze browsing and purchase history. The platform then predicts what you might need next, whether it’s a charger for a phone you just bought or refills for products you reorder. This powerful personalization boosts user experience and sales.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To gain real value from data, we must ask the right questions. And each type of analytics answers a different kind.</a:t>
            </a:r>
          </a:p>
          <a:p>
            <a:endParaRPr/>
          </a:p>
          <a:p>
            <a:r>
              <a:t>Descriptive analytics helps us understand what happened in the past—like how many biryanis Swiggy sold last month. Diagnostic analytics looks deeper to uncover why something occurred—YouTube might analyze when viewers lost interest in a video.</a:t>
            </a:r>
          </a:p>
          <a:p>
            <a:endParaRPr/>
          </a:p>
          <a:p>
            <a:r>
              <a:t>Predictive analytics goes further, forecasting what might happen next. Amazon is a great example—they use it to predict your next likely purchase. And finally, prescriptive analytics suggests the best course of action. Swiggy might recommend changing delivery routes to reduce time and costs.</a:t>
            </a:r>
          </a:p>
          <a:p>
            <a:endParaRPr/>
          </a:p>
          <a:p>
            <a:r>
              <a:t>These four layers build upon each other and are often used together in comprehensive decision-support systems.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rPr dirty="0"/>
              <a:t>MIS Reporting—or Management Information System Reporting—is essential for turning complex datasets into actionable insights. These are structured reports designed for decision-makers to monitor business operations efficiently.</a:t>
            </a:r>
          </a:p>
          <a:p>
            <a:endParaRPr dirty="0"/>
          </a:p>
          <a:p>
            <a:r>
              <a:rPr dirty="0"/>
              <a:t>Examples include daily sales summaries, current stock levels, customer satisfaction logs, and profit-loss statements. These reports are automated or semi-automated and updated regularly, offering a snapshot of business health.</a:t>
            </a:r>
          </a:p>
          <a:p>
            <a:endParaRPr dirty="0"/>
          </a:p>
          <a:p>
            <a:r>
              <a:rPr dirty="0"/>
              <a:t>At Swiggy, MIS reports help managers evaluate restaurant delays or driver performance. For instance, they might notice a pattern of late deliveries from a specific outlet and initiate operational changes. These insights are fundamental in improving business efficiency and customer satisfaction.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A dashboard is like the cockpit of a jet—it lets you monitor everything that matters at a glance. In analytics, dashboards present key metrics visually so you can spot trends, anomalies, and performance issues instantly.</a:t>
            </a:r>
          </a:p>
          <a:p>
            <a:endParaRPr/>
          </a:p>
          <a:p>
            <a:r>
              <a:t>Most dashboards are interactive and real-time. You can filter by date, location, category, or user group. They often include visualizations like pie charts, bar graphs, KPIs, and timelines, helping users at all levels make data-informed decisions quickly.</a:t>
            </a:r>
          </a:p>
          <a:p>
            <a:endParaRPr/>
          </a:p>
          <a:p>
            <a:r>
              <a:t>For example, YouTube creators use dashboards to track views, watch time, and subscriber changes. Swiggy’s internal dashboards show real-time delivery metrics, customer feedback, and revenue trends—empowering quick action across operations.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2"/>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60" name="Google Shape;60;p12"/>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subTitle" idx="2"/>
          </p:nvPr>
        </p:nvSpPr>
        <p:spPr>
          <a:xfrm>
            <a:off x="387975" y="789025"/>
            <a:ext cx="8520600" cy="8331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userDrawn="1">
  <p:cSld name="TITLE_AND_BODY_1">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hasCustomPrompt="1"/>
          </p:nvPr>
        </p:nvSpPr>
        <p:spPr>
          <a:xfrm>
            <a:off x="311700" y="0"/>
            <a:ext cx="8520600" cy="712925"/>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Agenda</a:t>
            </a:r>
            <a:endParaRPr dirty="0"/>
          </a:p>
        </p:txBody>
      </p:sp>
      <p:sp>
        <p:nvSpPr>
          <p:cNvPr id="26" name="Google Shape;26;p5"/>
          <p:cNvSpPr txBox="1">
            <a:spLocks noGrp="1"/>
          </p:cNvSpPr>
          <p:nvPr>
            <p:ph type="body" idx="1"/>
          </p:nvPr>
        </p:nvSpPr>
        <p:spPr>
          <a:xfrm>
            <a:off x="311700" y="1194734"/>
            <a:ext cx="8520600" cy="3850965"/>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7" name="Google Shape;27;p5"/>
          <p:cNvSpPr txBox="1">
            <a:spLocks noGrp="1"/>
          </p:cNvSpPr>
          <p:nvPr>
            <p:ph type="sldNum" idx="12"/>
          </p:nvPr>
        </p:nvSpPr>
        <p:spPr>
          <a:xfrm>
            <a:off x="8832297" y="4863993"/>
            <a:ext cx="311411" cy="192824"/>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10" name="Subtitle 1">
            <a:extLst>
              <a:ext uri="{FF2B5EF4-FFF2-40B4-BE49-F238E27FC236}">
                <a16:creationId xmlns:a16="http://schemas.microsoft.com/office/drawing/2014/main" id="{0D296A4F-FF01-A06E-7AAA-3D203B6399A4}"/>
              </a:ext>
            </a:extLst>
          </p:cNvPr>
          <p:cNvSpPr>
            <a:spLocks noGrp="1"/>
          </p:cNvSpPr>
          <p:nvPr>
            <p:ph type="subTitle" idx="13"/>
          </p:nvPr>
        </p:nvSpPr>
        <p:spPr>
          <a:xfrm>
            <a:off x="311699" y="712926"/>
            <a:ext cx="8520599" cy="481810"/>
          </a:xfrm>
        </p:spPr>
        <p:txBody>
          <a:bodyPr tIns="0" anchor="t">
            <a:normAutofit/>
          </a:bodyPr>
          <a:lstStyle>
            <a:lvl1pPr marL="0" indent="0" algn="l">
              <a:lnSpc>
                <a:spcPct val="100000"/>
              </a:lnSpc>
              <a:buNone/>
              <a:defRPr sz="16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body" idx="1"/>
          </p:nvPr>
        </p:nvSpPr>
        <p:spPr>
          <a:xfrm>
            <a:off x="3117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6"/>
          <p:cNvSpPr txBox="1">
            <a:spLocks noGrp="1"/>
          </p:cNvSpPr>
          <p:nvPr>
            <p:ph type="subTitle" idx="3"/>
          </p:nvPr>
        </p:nvSpPr>
        <p:spPr>
          <a:xfrm>
            <a:off x="386975" y="8640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34" name="Google Shape;34;p6"/>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w="19050" cap="flat" cmpd="sng">
            <a:solidFill>
              <a:schemeClr val="dk1"/>
            </a:solidFill>
            <a:prstDash val="solid"/>
            <a:round/>
            <a:headEnd type="none" w="sm" len="sm"/>
            <a:tailEnd type="none" w="sm" len="sm"/>
          </a:ln>
        </p:spPr>
      </p:cxn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10"/>
          <p:cNvSpPr txBox="1">
            <a:spLocks noGrp="1"/>
          </p:cNvSpPr>
          <p:nvPr>
            <p:ph type="body" idx="1"/>
          </p:nvPr>
        </p:nvSpPr>
        <p:spPr>
          <a:xfrm>
            <a:off x="3117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0" name="Google Shape;50;p10"/>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1" name="Google Shape;51;p10"/>
          <p:cNvSpPr txBox="1">
            <a:spLocks noGrp="1"/>
          </p:cNvSpPr>
          <p:nvPr>
            <p:ph type="subTitle" idx="3"/>
          </p:nvPr>
        </p:nvSpPr>
        <p:spPr>
          <a:xfrm>
            <a:off x="386975" y="7878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2" name="Google Shape;52;p10"/>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
        <p:nvSpPr>
          <p:cNvPr id="53" name="Google Shape;53;p10"/>
          <p:cNvSpPr txBox="1">
            <a:spLocks noGrp="1"/>
          </p:cNvSpPr>
          <p:nvPr>
            <p:ph type="sldNum" idx="5"/>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freestock.com/free-videos/football-soccer-ball-rolling-3032776"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www.pexels.com/photo/analytics-text-185576/"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www.wallpaperflare.com/search?wallpaper=website&amp;page=2"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nc-nd/3.0/" TargetMode="External"/><Relationship Id="rId3" Type="http://schemas.openxmlformats.org/officeDocument/2006/relationships/image" Target="../media/image20.png"/><Relationship Id="rId7" Type="http://schemas.openxmlformats.org/officeDocument/2006/relationships/hyperlink" Target="https://evilleeye.com/news-commentary/alameda-county-releases-covid-19-dashboard-with-emeryville-other-city-specific-case-data/"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DAN 315326: Introduction to Data Analytics &amp; Insights</a:t>
            </a:r>
          </a:p>
        </p:txBody>
      </p:sp>
      <p:sp>
        <p:nvSpPr>
          <p:cNvPr id="4" name="Subtitle 3"/>
          <p:cNvSpPr>
            <a:spLocks noGrp="1"/>
          </p:cNvSpPr>
          <p:nvPr>
            <p:ph type="subTitle" idx="13"/>
          </p:nvPr>
        </p:nvSpPr>
        <p:spPr/>
        <p:txBody>
          <a:bodyPr>
            <a:normAutofit/>
          </a:bodyPr>
          <a:lstStyle/>
          <a:p>
            <a:r>
              <a:rPr dirty="0"/>
              <a:t>Course Orientation and Fundamentals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wozug33s.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dirty="0">
                <a:solidFill>
                  <a:srgbClr val="616161"/>
                </a:solidFill>
                <a:latin typeface="Proxima Nova"/>
              </a:rPr>
              <a:t>Course Name: DATA ANALYTICS</a:t>
            </a:r>
          </a:p>
          <a:p>
            <a:pPr algn="ctr">
              <a:spcAft>
                <a:spcPts val="1200"/>
              </a:spcAft>
            </a:pPr>
            <a:r>
              <a:rPr sz="1300" b="0" i="0" dirty="0">
                <a:solidFill>
                  <a:srgbClr val="616161"/>
                </a:solidFill>
                <a:latin typeface="Proxima Nova"/>
              </a:rPr>
              <a:t>Fifth Semester | Diploma (K Scheme) | Course Code: 315326</a:t>
            </a:r>
          </a:p>
        </p:txBody>
      </p:sp>
      <p:sp>
        <p:nvSpPr>
          <p:cNvPr id="14" name="Rectangle 13"/>
          <p:cNvSpPr/>
          <p:nvPr/>
        </p:nvSpPr>
        <p:spPr>
          <a:xfrm>
            <a:off x="3225700" y="1508670"/>
            <a:ext cx="269244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c70pxed5.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Programmes &amp; Marks</a:t>
            </a:r>
          </a:p>
          <a:p>
            <a:pPr algn="ctr">
              <a:spcAft>
                <a:spcPts val="1200"/>
              </a:spcAft>
            </a:pPr>
            <a:r>
              <a:rPr sz="1300" b="0" i="0">
                <a:solidFill>
                  <a:srgbClr val="616161"/>
                </a:solidFill>
                <a:latin typeface="Proxima Nova"/>
              </a:rPr>
              <a:t>Applicable to CM, CO, CW, IF, IH, SE, TE | Total Marks: 150</a:t>
            </a:r>
          </a:p>
        </p:txBody>
      </p:sp>
      <p:sp>
        <p:nvSpPr>
          <p:cNvPr id="19" name="Rectangle 18"/>
          <p:cNvSpPr/>
          <p:nvPr/>
        </p:nvSpPr>
        <p:spPr>
          <a:xfrm>
            <a:off x="6222950" y="1508670"/>
            <a:ext cx="26923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z4pn5jp6.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600164"/>
          </a:xfrm>
          <a:prstGeom prst="rect">
            <a:avLst/>
          </a:prstGeom>
          <a:noFill/>
          <a:ln>
            <a:noFill/>
          </a:ln>
        </p:spPr>
        <p:txBody>
          <a:bodyPr wrap="square" lIns="0" tIns="0" rIns="0" bIns="0" anchor="t">
            <a:spAutoFit/>
          </a:bodyPr>
          <a:lstStyle/>
          <a:p>
            <a:pPr algn="ctr"/>
            <a:r>
              <a:rPr sz="1300" b="1" i="0" dirty="0">
                <a:solidFill>
                  <a:srgbClr val="616161"/>
                </a:solidFill>
                <a:latin typeface="Proxima Nova"/>
              </a:rPr>
              <a:t>Instructor: </a:t>
            </a:r>
            <a:r>
              <a:rPr lang="en-US" sz="1300" b="1" dirty="0">
                <a:solidFill>
                  <a:srgbClr val="616161"/>
                </a:solidFill>
                <a:latin typeface="Proxima Nova"/>
              </a:rPr>
              <a:t>Mr. Chatake A.S.</a:t>
            </a:r>
            <a:endParaRPr sz="1300" b="1" i="0" dirty="0">
              <a:solidFill>
                <a:srgbClr val="616161"/>
              </a:solidFill>
              <a:latin typeface="Proxima Nova"/>
            </a:endParaRPr>
          </a:p>
          <a:p>
            <a:pPr algn="ctr">
              <a:spcAft>
                <a:spcPts val="1200"/>
              </a:spcAft>
            </a:pPr>
            <a:r>
              <a:rPr sz="1300" b="0" i="0" dirty="0">
                <a:solidFill>
                  <a:srgbClr val="616161"/>
                </a:solidFill>
                <a:latin typeface="Proxima Nova"/>
              </a:rPr>
              <a:t>Welcome to an engaging journey into data-driven decision making!</a:t>
            </a:r>
          </a:p>
        </p:txBody>
      </p:sp>
      <p:pic>
        <p:nvPicPr>
          <p:cNvPr id="24" name="Picture 23">
            <a:extLst>
              <a:ext uri="{FF2B5EF4-FFF2-40B4-BE49-F238E27FC236}">
                <a16:creationId xmlns:a16="http://schemas.microsoft.com/office/drawing/2014/main" id="{A997BE8F-6647-DC65-5504-A73E5BDECBA7}"/>
              </a:ext>
            </a:extLst>
          </p:cNvPr>
          <p:cNvPicPr>
            <a:picLocks noChangeAspect="1"/>
          </p:cNvPicPr>
          <p:nvPr/>
        </p:nvPicPr>
        <p:blipFill>
          <a:blip r:embed="rId6">
            <a:extLst>
              <a:ext uri="{837473B0-CC2E-450A-ABE3-18F120FF3D39}">
                <a1611:picAttrSrcUrl xmlns:a1611="http://schemas.microsoft.com/office/drawing/2016/11/main" r:id="rId7"/>
              </a:ext>
            </a:extLst>
          </a:blip>
          <a:srcRect t="25788" b="25788"/>
          <a:stretch/>
        </p:blipFill>
        <p:spPr>
          <a:xfrm>
            <a:off x="685651" y="2735311"/>
            <a:ext cx="7772400" cy="2116551"/>
          </a:xfrm>
          <a:prstGeom prst="roundRect">
            <a:avLst/>
          </a:prstGeom>
          <a:effectLst>
            <a:softEdge rad="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YouTube Views Analytics</a:t>
            </a:r>
          </a:p>
        </p:txBody>
      </p:sp>
      <p:sp>
        <p:nvSpPr>
          <p:cNvPr id="4" name="Subtitle 3"/>
          <p:cNvSpPr>
            <a:spLocks noGrp="1"/>
          </p:cNvSpPr>
          <p:nvPr>
            <p:ph type="subTitle" idx="13"/>
          </p:nvPr>
        </p:nvSpPr>
        <p:spPr/>
        <p:txBody>
          <a:bodyPr>
            <a:normAutofit/>
          </a:bodyPr>
          <a:lstStyle/>
          <a:p>
            <a:r>
              <a:t>Using Data to Improve Engagement</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72938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Key Metrics Tracked:</a:t>
            </a:r>
            <a:r>
              <a:rPr sz="1300" b="0" i="0">
                <a:solidFill>
                  <a:srgbClr val="616161"/>
                </a:solidFill>
                <a:latin typeface="Proxima Nova"/>
              </a:rPr>
              <a:t> Impressions, click-through rate (CTR), watch time, audience retention</a:t>
            </a:r>
          </a:p>
          <a:p>
            <a:pPr marL="228600" lvl="1" indent="-91440" algn="l">
              <a:spcBef>
                <a:spcPts val="1200"/>
              </a:spcBef>
              <a:spcAft>
                <a:spcPts val="0"/>
              </a:spcAft>
              <a:buSzPct val="100000"/>
              <a:buFont typeface="Arial"/>
              <a:buChar char="•"/>
            </a:pPr>
            <a:r>
              <a:rPr sz="1300" b="1" i="0">
                <a:solidFill>
                  <a:srgbClr val="616161"/>
                </a:solidFill>
                <a:latin typeface="Proxima Nova"/>
              </a:rPr>
              <a:t>Purpose:</a:t>
            </a:r>
            <a:r>
              <a:rPr sz="1300" b="0" i="0">
                <a:solidFill>
                  <a:srgbClr val="616161"/>
                </a:solidFill>
                <a:latin typeface="Proxima Nova"/>
              </a:rPr>
              <a:t> Understand what content resonates and identify drop-off points</a:t>
            </a:r>
          </a:p>
          <a:p>
            <a:pPr marL="228600" lvl="1" indent="-91440" algn="l">
              <a:spcBef>
                <a:spcPts val="1200"/>
              </a:spcBef>
              <a:spcAft>
                <a:spcPts val="0"/>
              </a:spcAft>
              <a:buSzPct val="100000"/>
              <a:buFont typeface="Arial"/>
              <a:buChar char="•"/>
            </a:pPr>
            <a:r>
              <a:rPr sz="1300" b="1" i="0">
                <a:solidFill>
                  <a:srgbClr val="616161"/>
                </a:solidFill>
                <a:latin typeface="Proxima Nova"/>
              </a:rPr>
              <a:t>Content Optimization:</a:t>
            </a:r>
            <a:r>
              <a:rPr sz="1300" b="0" i="0">
                <a:solidFill>
                  <a:srgbClr val="616161"/>
                </a:solidFill>
                <a:latin typeface="Proxima Nova"/>
              </a:rPr>
              <a:t> Creators tweak thumbnails, titles, and length based on analytics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3gwzd3lm.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Szabo Viktor on Unsplash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Swiggy Pattern Analytics</a:t>
            </a:r>
          </a:p>
        </p:txBody>
      </p:sp>
      <p:sp>
        <p:nvSpPr>
          <p:cNvPr id="4" name="Subtitle 3"/>
          <p:cNvSpPr>
            <a:spLocks noGrp="1"/>
          </p:cNvSpPr>
          <p:nvPr>
            <p:ph type="subTitle" idx="13"/>
          </p:nvPr>
        </p:nvSpPr>
        <p:spPr/>
        <p:txBody>
          <a:bodyPr>
            <a:normAutofit/>
          </a:bodyPr>
          <a:lstStyle/>
          <a:p>
            <a:r>
              <a:t>Understanding Customer &amp; Operational Trends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5rmso8qk.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Order Trends</a:t>
            </a:r>
          </a:p>
          <a:p>
            <a:pPr algn="ctr">
              <a:spcAft>
                <a:spcPts val="1200"/>
              </a:spcAft>
            </a:pPr>
            <a:r>
              <a:rPr sz="1300" b="0" i="0">
                <a:solidFill>
                  <a:srgbClr val="616161"/>
                </a:solidFill>
                <a:latin typeface="Proxima Nova"/>
              </a:rPr>
              <a:t>What foods are popular at which times; e.g., weekend biryani spikes</a:t>
            </a:r>
          </a:p>
        </p:txBody>
      </p:sp>
      <p:sp>
        <p:nvSpPr>
          <p:cNvPr id="14" name="Rectangle 13"/>
          <p:cNvSpPr/>
          <p:nvPr/>
        </p:nvSpPr>
        <p:spPr>
          <a:xfrm>
            <a:off x="3225700" y="1508670"/>
            <a:ext cx="269244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dcze6lr_.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Customer Behavior</a:t>
            </a:r>
          </a:p>
          <a:p>
            <a:pPr algn="ctr">
              <a:spcAft>
                <a:spcPts val="1200"/>
              </a:spcAft>
            </a:pPr>
            <a:r>
              <a:rPr sz="1300" b="0" i="0">
                <a:solidFill>
                  <a:srgbClr val="616161"/>
                </a:solidFill>
                <a:latin typeface="Proxima Nova"/>
              </a:rPr>
              <a:t>Analyzing repeat orders, preferences, and reviews</a:t>
            </a:r>
          </a:p>
        </p:txBody>
      </p:sp>
      <p:sp>
        <p:nvSpPr>
          <p:cNvPr id="19" name="Rectangle 18"/>
          <p:cNvSpPr/>
          <p:nvPr/>
        </p:nvSpPr>
        <p:spPr>
          <a:xfrm>
            <a:off x="6222950" y="1508670"/>
            <a:ext cx="26923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zo3pq2t0.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Operational Efficiency</a:t>
            </a:r>
          </a:p>
          <a:p>
            <a:pPr algn="ctr">
              <a:spcAft>
                <a:spcPts val="1200"/>
              </a:spcAft>
            </a:pPr>
            <a:r>
              <a:rPr sz="1300" b="0" i="0">
                <a:solidFill>
                  <a:srgbClr val="616161"/>
                </a:solidFill>
                <a:latin typeface="Proxima Nova"/>
              </a:rPr>
              <a:t>Monitoring delivery time, route performance, and ratings</a:t>
            </a:r>
          </a:p>
        </p:txBody>
      </p:sp>
      <p:pic>
        <p:nvPicPr>
          <p:cNvPr id="24" name="Picture 23" descr="A circular chart with different colored squares&#10;&#10;AI-generated content may be incorrect.">
            <a:extLst>
              <a:ext uri="{FF2B5EF4-FFF2-40B4-BE49-F238E27FC236}">
                <a16:creationId xmlns:a16="http://schemas.microsoft.com/office/drawing/2014/main" id="{2571C2B3-E3F4-7985-097E-CF9F40A31E9E}"/>
              </a:ext>
            </a:extLst>
          </p:cNvPr>
          <p:cNvPicPr>
            <a:picLocks noChangeAspect="1"/>
          </p:cNvPicPr>
          <p:nvPr/>
        </p:nvPicPr>
        <p:blipFill>
          <a:blip r:embed="rId6">
            <a:extLst>
              <a:ext uri="{837473B0-CC2E-450A-ABE3-18F120FF3D39}">
                <a1611:picAttrSrcUrl xmlns:a1611="http://schemas.microsoft.com/office/drawing/2016/11/main" r:id="rId7"/>
              </a:ext>
            </a:extLst>
          </a:blip>
          <a:srcRect b="35182"/>
          <a:stretch>
            <a:fillRect/>
          </a:stretch>
        </p:blipFill>
        <p:spPr>
          <a:xfrm>
            <a:off x="1813411" y="2609215"/>
            <a:ext cx="5212080" cy="22522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Amazon Predictions</a:t>
            </a:r>
          </a:p>
        </p:txBody>
      </p:sp>
      <p:sp>
        <p:nvSpPr>
          <p:cNvPr id="4" name="Subtitle 3"/>
          <p:cNvSpPr>
            <a:spLocks noGrp="1"/>
          </p:cNvSpPr>
          <p:nvPr>
            <p:ph type="subTitle" idx="13"/>
          </p:nvPr>
        </p:nvSpPr>
        <p:spPr/>
        <p:txBody>
          <a:bodyPr>
            <a:normAutofit/>
          </a:bodyPr>
          <a:lstStyle/>
          <a:p>
            <a:r>
              <a:t>Forecasting Demand &amp; Personalizing Experience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93506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Product Recommendations:</a:t>
            </a:r>
            <a:r>
              <a:rPr sz="1300" b="0" i="0">
                <a:solidFill>
                  <a:srgbClr val="616161"/>
                </a:solidFill>
                <a:latin typeface="Proxima Nova"/>
              </a:rPr>
              <a:t> Suggesting accessories based on user history (e.g., phone → charger)</a:t>
            </a:r>
          </a:p>
          <a:p>
            <a:pPr marL="228600" lvl="1" indent="-91440" algn="l">
              <a:spcBef>
                <a:spcPts val="1200"/>
              </a:spcBef>
              <a:spcAft>
                <a:spcPts val="0"/>
              </a:spcAft>
              <a:buSzPct val="100000"/>
              <a:buFont typeface="Arial"/>
              <a:buChar char="•"/>
            </a:pPr>
            <a:r>
              <a:rPr sz="1300" b="1" i="0">
                <a:solidFill>
                  <a:srgbClr val="616161"/>
                </a:solidFill>
                <a:latin typeface="Proxima Nova"/>
              </a:rPr>
              <a:t>Demand Forecasting:</a:t>
            </a:r>
            <a:r>
              <a:rPr sz="1300" b="0" i="0">
                <a:solidFill>
                  <a:srgbClr val="616161"/>
                </a:solidFill>
                <a:latin typeface="Proxima Nova"/>
              </a:rPr>
              <a:t> Predicting sales volumes by location, season, and trends</a:t>
            </a:r>
          </a:p>
          <a:p>
            <a:pPr marL="228600" lvl="1" indent="-91440" algn="l">
              <a:spcBef>
                <a:spcPts val="1200"/>
              </a:spcBef>
              <a:spcAft>
                <a:spcPts val="0"/>
              </a:spcAft>
              <a:buSzPct val="100000"/>
              <a:buFont typeface="Arial"/>
              <a:buChar char="•"/>
            </a:pPr>
            <a:r>
              <a:rPr sz="1300" b="1" i="0">
                <a:solidFill>
                  <a:srgbClr val="616161"/>
                </a:solidFill>
                <a:latin typeface="Proxima Nova"/>
              </a:rPr>
              <a:t>Inventory Optimization:</a:t>
            </a:r>
            <a:r>
              <a:rPr sz="1300" b="0" i="0">
                <a:solidFill>
                  <a:srgbClr val="616161"/>
                </a:solidFill>
                <a:latin typeface="Proxima Nova"/>
              </a:rPr>
              <a:t> Minimizing stockouts and overstock via predictive algorithms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tlbjpf0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Christian Wiediger on Unsplash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Visual Analytics: Bridging Data and Decisions</a:t>
            </a:r>
          </a:p>
        </p:txBody>
      </p:sp>
      <p:sp>
        <p:nvSpPr>
          <p:cNvPr id="4" name="Subtitle 3"/>
          <p:cNvSpPr>
            <a:spLocks noGrp="1"/>
          </p:cNvSpPr>
          <p:nvPr>
            <p:ph type="subTitle" idx="13"/>
          </p:nvPr>
        </p:nvSpPr>
        <p:spPr/>
        <p:txBody>
          <a:bodyPr>
            <a:normAutofit/>
          </a:bodyPr>
          <a:lstStyle/>
          <a:p>
            <a:r>
              <a:t>Interactive Visualization in Modern Analytics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200" b="0" i="0">
                <a:solidFill>
                  <a:srgbClr val="616161"/>
                </a:solidFill>
                <a:latin typeface="Proxima Nova"/>
              </a:defRPr>
            </a:pPr>
            <a:endParaRPr/>
          </a:p>
        </p:txBody>
      </p:sp>
      <p:sp>
        <p:nvSpPr>
          <p:cNvPr id="7" name="Rectangle 6"/>
          <p:cNvSpPr/>
          <p:nvPr/>
        </p:nvSpPr>
        <p:spPr>
          <a:xfrm>
            <a:off x="228600" y="1508670"/>
            <a:ext cx="8686800" cy="3172569"/>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3172569"/>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3172569"/>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94444"/>
              <a:buFont typeface="Arial"/>
              <a:buChar char="•"/>
            </a:pPr>
            <a:r>
              <a:rPr sz="1200" b="1" i="0" dirty="0">
                <a:solidFill>
                  <a:srgbClr val="616161"/>
                </a:solidFill>
                <a:latin typeface="Proxima Nova"/>
              </a:rPr>
              <a:t>Definition &amp; Scope:</a:t>
            </a:r>
            <a:r>
              <a:rPr sz="1200" b="0" i="0" dirty="0">
                <a:solidFill>
                  <a:srgbClr val="616161"/>
                </a:solidFill>
                <a:latin typeface="Proxima Nova"/>
              </a:rPr>
              <a:t> Visual Analytics combines automated analysis with interactive visual interfaces, empowering users to explore large, complex datasets intuitively.</a:t>
            </a:r>
          </a:p>
          <a:p>
            <a:pPr marL="228600" lvl="1" indent="-91440" algn="l">
              <a:spcBef>
                <a:spcPts val="1200"/>
              </a:spcBef>
              <a:spcAft>
                <a:spcPts val="0"/>
              </a:spcAft>
              <a:buSzPct val="94444"/>
              <a:buFont typeface="Arial"/>
              <a:buChar char="•"/>
            </a:pPr>
            <a:r>
              <a:rPr sz="1200" b="1" i="0" dirty="0">
                <a:solidFill>
                  <a:srgbClr val="616161"/>
                </a:solidFill>
                <a:latin typeface="Proxima Nova"/>
              </a:rPr>
              <a:t>Analytical Support:</a:t>
            </a:r>
            <a:r>
              <a:rPr sz="1200" b="0" i="0" dirty="0">
                <a:solidFill>
                  <a:srgbClr val="616161"/>
                </a:solidFill>
                <a:latin typeface="Proxima Nova"/>
              </a:rPr>
              <a:t> Enhances descriptive, diagnostic, and predictive analytics by translating quantitative outputs into understandable visual forms.</a:t>
            </a:r>
          </a:p>
          <a:p>
            <a:pPr marL="228600" lvl="1" indent="-91440" algn="l">
              <a:spcBef>
                <a:spcPts val="1200"/>
              </a:spcBef>
              <a:spcAft>
                <a:spcPts val="0"/>
              </a:spcAft>
              <a:buSzPct val="94444"/>
              <a:buFont typeface="Arial"/>
              <a:buChar char="•"/>
            </a:pPr>
            <a:r>
              <a:rPr sz="1200" b="1" i="0" dirty="0">
                <a:solidFill>
                  <a:srgbClr val="616161"/>
                </a:solidFill>
                <a:latin typeface="Proxima Nova"/>
              </a:rPr>
              <a:t>Tools &amp; Technologies:</a:t>
            </a:r>
            <a:r>
              <a:rPr sz="1200" b="0" i="0" dirty="0">
                <a:solidFill>
                  <a:srgbClr val="616161"/>
                </a:solidFill>
                <a:latin typeface="Proxima Nova"/>
              </a:rPr>
              <a:t> Utilizes tools like Tableau, Power BI, D3.js, and Python’s Matplotlib and Seaborn for dynamic and real-time insights.</a:t>
            </a:r>
          </a:p>
          <a:p>
            <a:pPr marL="228600" lvl="1" indent="-91440" algn="l">
              <a:spcBef>
                <a:spcPts val="1200"/>
              </a:spcBef>
              <a:spcAft>
                <a:spcPts val="0"/>
              </a:spcAft>
              <a:buSzPct val="94444"/>
              <a:buFont typeface="Arial"/>
              <a:buChar char="•"/>
            </a:pPr>
            <a:r>
              <a:rPr sz="1200" b="1" i="0" dirty="0">
                <a:solidFill>
                  <a:srgbClr val="616161"/>
                </a:solidFill>
                <a:latin typeface="Proxima Nova"/>
              </a:rPr>
              <a:t>Business Applications:</a:t>
            </a:r>
            <a:r>
              <a:rPr sz="1200" b="0" i="0" dirty="0">
                <a:solidFill>
                  <a:srgbClr val="616161"/>
                </a:solidFill>
                <a:latin typeface="Proxima Nova"/>
              </a:rPr>
              <a:t> Enables real-time dashboards, operational KPIs, anomaly detection, and strategic forecasting across domains.</a:t>
            </a:r>
          </a:p>
        </p:txBody>
      </p:sp>
      <p:sp>
        <p:nvSpPr>
          <p:cNvPr id="10" name="Rectangle 9"/>
          <p:cNvSpPr/>
          <p:nvPr/>
        </p:nvSpPr>
        <p:spPr>
          <a:xfrm>
            <a:off x="4724400" y="1508670"/>
            <a:ext cx="4190999" cy="3172569"/>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vwyg0bqf.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ThisisEngineering RAEng on Unsplash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Data Analytics Life Cycle</a:t>
            </a:r>
          </a:p>
        </p:txBody>
      </p:sp>
      <p:sp>
        <p:nvSpPr>
          <p:cNvPr id="4" name="Subtitle 3"/>
          <p:cNvSpPr>
            <a:spLocks noGrp="1"/>
          </p:cNvSpPr>
          <p:nvPr>
            <p:ph type="subTitle" idx="13"/>
          </p:nvPr>
        </p:nvSpPr>
        <p:spPr/>
        <p:txBody>
          <a:bodyPr>
            <a:normAutofit/>
          </a:bodyPr>
          <a:lstStyle/>
          <a:p>
            <a:r>
              <a:t>From Raw Data to Strategic Decisions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311586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Data Collection:</a:t>
            </a:r>
            <a:r>
              <a:rPr sz="1300" b="0" i="0">
                <a:solidFill>
                  <a:srgbClr val="616161"/>
                </a:solidFill>
                <a:latin typeface="Proxima Nova"/>
              </a:rPr>
              <a:t> Raw data is sourced from sensors, transactions, logs, and surveys using automated and manual pipelines.</a:t>
            </a:r>
          </a:p>
          <a:p>
            <a:pPr marL="228600" lvl="1" indent="-91440" algn="l">
              <a:spcBef>
                <a:spcPts val="1200"/>
              </a:spcBef>
              <a:spcAft>
                <a:spcPts val="0"/>
              </a:spcAft>
              <a:buSzPct val="100000"/>
              <a:buFont typeface="Arial"/>
              <a:buChar char="•"/>
            </a:pPr>
            <a:r>
              <a:rPr sz="1300" b="1" i="0">
                <a:solidFill>
                  <a:srgbClr val="616161"/>
                </a:solidFill>
                <a:latin typeface="Proxima Nova"/>
              </a:rPr>
              <a:t>Data Cleaning &amp; Preparation:</a:t>
            </a:r>
            <a:r>
              <a:rPr sz="1300" b="0" i="0">
                <a:solidFill>
                  <a:srgbClr val="616161"/>
                </a:solidFill>
                <a:latin typeface="Proxima Nova"/>
              </a:rPr>
              <a:t> Identifying missing values, removing duplicates, and transforming formats ensure consistency and accuracy.</a:t>
            </a:r>
          </a:p>
          <a:p>
            <a:pPr marL="228600" lvl="1" indent="-91440" algn="l">
              <a:spcBef>
                <a:spcPts val="1200"/>
              </a:spcBef>
              <a:spcAft>
                <a:spcPts val="0"/>
              </a:spcAft>
              <a:buSzPct val="100000"/>
              <a:buFont typeface="Arial"/>
              <a:buChar char="•"/>
            </a:pPr>
            <a:r>
              <a:rPr sz="1300" b="1" i="0">
                <a:solidFill>
                  <a:srgbClr val="616161"/>
                </a:solidFill>
                <a:latin typeface="Proxima Nova"/>
              </a:rPr>
              <a:t>Data Analysis:</a:t>
            </a:r>
            <a:r>
              <a:rPr sz="1300" b="0" i="0">
                <a:solidFill>
                  <a:srgbClr val="616161"/>
                </a:solidFill>
                <a:latin typeface="Proxima Nova"/>
              </a:rPr>
              <a:t> Application of statistical, ML, or computational techniques to extract patterns and generate insights.</a:t>
            </a:r>
          </a:p>
          <a:p>
            <a:pPr marL="228600" lvl="1" indent="-91440" algn="l">
              <a:spcBef>
                <a:spcPts val="1200"/>
              </a:spcBef>
              <a:spcAft>
                <a:spcPts val="0"/>
              </a:spcAft>
              <a:buSzPct val="100000"/>
              <a:buFont typeface="Arial"/>
              <a:buChar char="•"/>
            </a:pPr>
            <a:r>
              <a:rPr sz="1300" b="1" i="0">
                <a:solidFill>
                  <a:srgbClr val="616161"/>
                </a:solidFill>
                <a:latin typeface="Proxima Nova"/>
              </a:rPr>
              <a:t>Interpretation &amp; Decision-Making:</a:t>
            </a:r>
            <a:r>
              <a:rPr sz="1300" b="0" i="0">
                <a:solidFill>
                  <a:srgbClr val="616161"/>
                </a:solidFill>
                <a:latin typeface="Proxima Nova"/>
              </a:rPr>
              <a:t> Visualization and reporting of results for stakeholder understanding and informed decision-making.</a:t>
            </a:r>
          </a:p>
        </p:txBody>
      </p:sp>
      <p:sp>
        <p:nvSpPr>
          <p:cNvPr id="10" name="Rectangle 9"/>
          <p:cNvSpPr/>
          <p:nvPr/>
        </p:nvSpPr>
        <p:spPr>
          <a:xfrm>
            <a:off x="47244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cen1uwdc.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Stephen Dawson on Unsplash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Data Quality, Quantity &amp; Measurement</a:t>
            </a:r>
          </a:p>
        </p:txBody>
      </p:sp>
      <p:sp>
        <p:nvSpPr>
          <p:cNvPr id="4" name="Subtitle 3"/>
          <p:cNvSpPr>
            <a:spLocks noGrp="1"/>
          </p:cNvSpPr>
          <p:nvPr>
            <p:ph type="subTitle" idx="13"/>
          </p:nvPr>
        </p:nvSpPr>
        <p:spPr/>
        <p:txBody>
          <a:bodyPr>
            <a:normAutofit/>
          </a:bodyPr>
          <a:lstStyle/>
          <a:p>
            <a:r>
              <a:t>Foundation of Reliable Analytics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311586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Data Quality Dimensions:</a:t>
            </a:r>
            <a:r>
              <a:rPr sz="1300" b="0" i="0">
                <a:solidFill>
                  <a:srgbClr val="616161"/>
                </a:solidFill>
                <a:latin typeface="Proxima Nova"/>
              </a:rPr>
              <a:t> Includes accuracy, completeness, consistency, timeliness, and validity—essential for trust in analytics.</a:t>
            </a:r>
          </a:p>
          <a:p>
            <a:pPr marL="228600" lvl="1" indent="-91440" algn="l">
              <a:spcBef>
                <a:spcPts val="1200"/>
              </a:spcBef>
              <a:spcAft>
                <a:spcPts val="0"/>
              </a:spcAft>
              <a:buSzPct val="100000"/>
              <a:buFont typeface="Arial"/>
              <a:buChar char="•"/>
            </a:pPr>
            <a:r>
              <a:rPr sz="1300" b="1" i="0">
                <a:solidFill>
                  <a:srgbClr val="616161"/>
                </a:solidFill>
                <a:latin typeface="Proxima Nova"/>
              </a:rPr>
              <a:t>Data Quantity Implications:</a:t>
            </a:r>
            <a:r>
              <a:rPr sz="1300" b="0" i="0">
                <a:solidFill>
                  <a:srgbClr val="616161"/>
                </a:solidFill>
                <a:latin typeface="Proxima Nova"/>
              </a:rPr>
              <a:t> Big Data introduces challenges in storage, processing, and noise reduction but also reveals rare patterns.</a:t>
            </a:r>
          </a:p>
          <a:p>
            <a:pPr marL="228600" lvl="1" indent="-91440" algn="l">
              <a:spcBef>
                <a:spcPts val="1200"/>
              </a:spcBef>
              <a:spcAft>
                <a:spcPts val="0"/>
              </a:spcAft>
              <a:buSzPct val="100000"/>
              <a:buFont typeface="Arial"/>
              <a:buChar char="•"/>
            </a:pPr>
            <a:r>
              <a:rPr sz="1300" b="1" i="0">
                <a:solidFill>
                  <a:srgbClr val="616161"/>
                </a:solidFill>
                <a:latin typeface="Proxima Nova"/>
              </a:rPr>
              <a:t>Measurement Standards:</a:t>
            </a:r>
            <a:r>
              <a:rPr sz="1300" b="0" i="0">
                <a:solidFill>
                  <a:srgbClr val="616161"/>
                </a:solidFill>
                <a:latin typeface="Proxima Nova"/>
              </a:rPr>
              <a:t> Defines how data is captured and interpreted—nominal, ordinal, interval, and ratio scales guide analysis.</a:t>
            </a:r>
          </a:p>
          <a:p>
            <a:pPr marL="228600" lvl="1" indent="-91440" algn="l">
              <a:spcBef>
                <a:spcPts val="1200"/>
              </a:spcBef>
              <a:spcAft>
                <a:spcPts val="0"/>
              </a:spcAft>
              <a:buSzPct val="100000"/>
              <a:buFont typeface="Arial"/>
              <a:buChar char="•"/>
            </a:pPr>
            <a:r>
              <a:rPr sz="1300" b="1" i="0">
                <a:solidFill>
                  <a:srgbClr val="616161"/>
                </a:solidFill>
                <a:latin typeface="Proxima Nova"/>
              </a:rPr>
              <a:t>Balance is Crucial:</a:t>
            </a:r>
            <a:r>
              <a:rPr sz="1300" b="0" i="0">
                <a:solidFill>
                  <a:srgbClr val="616161"/>
                </a:solidFill>
                <a:latin typeface="Proxima Nova"/>
              </a:rPr>
              <a:t> Excessive volume with poor quality or vice versa leads to flawed outcomes—optimal balance enhances insights.</a:t>
            </a:r>
          </a:p>
        </p:txBody>
      </p:sp>
      <p:sp>
        <p:nvSpPr>
          <p:cNvPr id="10" name="Rectangle 9"/>
          <p:cNvSpPr/>
          <p:nvPr/>
        </p:nvSpPr>
        <p:spPr>
          <a:xfrm>
            <a:off x="47244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d2xxxrf4.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patricia serna on Unsplash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Key Takeaways &amp; Next Steps</a:t>
            </a:r>
          </a:p>
        </p:txBody>
      </p:sp>
      <p:sp>
        <p:nvSpPr>
          <p:cNvPr id="4" name="Subtitle 3"/>
          <p:cNvSpPr>
            <a:spLocks noGrp="1"/>
          </p:cNvSpPr>
          <p:nvPr>
            <p:ph type="subTitle" idx="13"/>
          </p:nvPr>
        </p:nvSpPr>
        <p:spPr/>
        <p:txBody>
          <a:bodyPr>
            <a:normAutofit/>
          </a:bodyPr>
          <a:lstStyle/>
          <a:p>
            <a:r>
              <a:t>Wrapping Up the Fundamentals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nmm8z3cn.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Understanding Data</a:t>
            </a:r>
          </a:p>
          <a:p>
            <a:pPr algn="ctr">
              <a:spcAft>
                <a:spcPts val="1200"/>
              </a:spcAft>
            </a:pPr>
            <a:r>
              <a:rPr sz="1300" b="0" i="0">
                <a:solidFill>
                  <a:srgbClr val="616161"/>
                </a:solidFill>
                <a:latin typeface="Proxima Nova"/>
              </a:rPr>
              <a:t>Data comes in structured/unstructured forms and powers every digital process</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e8w8c03l.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dirty="0">
                <a:solidFill>
                  <a:srgbClr val="616161"/>
                </a:solidFill>
                <a:latin typeface="Proxima Nova"/>
              </a:rPr>
              <a:t>Analytics Pipeline</a:t>
            </a:r>
          </a:p>
          <a:p>
            <a:pPr algn="ctr">
              <a:spcAft>
                <a:spcPts val="1200"/>
              </a:spcAft>
            </a:pPr>
            <a:r>
              <a:rPr sz="1300" b="0" i="0" dirty="0">
                <a:solidFill>
                  <a:srgbClr val="616161"/>
                </a:solidFill>
                <a:latin typeface="Proxima Nova"/>
              </a:rPr>
              <a:t>Descriptive to Prescriptive analytics transforms insights into decisions</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ya9u05e_.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Preview of What’s Next</a:t>
            </a:r>
          </a:p>
          <a:p>
            <a:pPr algn="ctr">
              <a:spcAft>
                <a:spcPts val="1200"/>
              </a:spcAft>
            </a:pPr>
            <a:r>
              <a:rPr sz="1300" b="0" i="0">
                <a:solidFill>
                  <a:srgbClr val="616161"/>
                </a:solidFill>
                <a:latin typeface="Proxima Nova"/>
              </a:rPr>
              <a:t>Hands-on labs, real-world datasets, and tool-driven analysis (Python, Excel)</a:t>
            </a:r>
          </a:p>
        </p:txBody>
      </p:sp>
    </p:spTree>
    <p:extLst>
      <p:ext uri="{BB962C8B-B14F-4D97-AF65-F5344CB8AC3E}">
        <p14:creationId xmlns:p14="http://schemas.microsoft.com/office/powerpoint/2010/main" val="1106199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Course Overview &amp; Structure</a:t>
            </a:r>
          </a:p>
        </p:txBody>
      </p:sp>
      <p:sp>
        <p:nvSpPr>
          <p:cNvPr id="4" name="Subtitle 3"/>
          <p:cNvSpPr>
            <a:spLocks noGrp="1"/>
          </p:cNvSpPr>
          <p:nvPr>
            <p:ph type="subTitle" idx="13"/>
          </p:nvPr>
        </p:nvSpPr>
        <p:spPr/>
        <p:txBody>
          <a:bodyPr>
            <a:normAutofit/>
          </a:bodyPr>
          <a:lstStyle/>
          <a:p>
            <a:r>
              <a:t>DAN 315326 | Data Analytics – Quick Recap</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nzhqmae5.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Syllabus Breakdown</a:t>
            </a:r>
          </a:p>
          <a:p>
            <a:pPr algn="ctr">
              <a:spcAft>
                <a:spcPts val="1200"/>
              </a:spcAft>
            </a:pPr>
            <a:r>
              <a:rPr sz="1300" b="0" i="0">
                <a:solidFill>
                  <a:srgbClr val="616161"/>
                </a:solidFill>
                <a:latin typeface="Proxima Nova"/>
              </a:rPr>
              <a:t>5 Units: Data Types, Statistical Analysis, Excel, Visualization, Python</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k3owxr6p.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Course Outcomes (COs)</a:t>
            </a:r>
          </a:p>
          <a:p>
            <a:pPr algn="ctr">
              <a:spcAft>
                <a:spcPts val="1200"/>
              </a:spcAft>
            </a:pPr>
            <a:r>
              <a:rPr sz="1300" b="0" i="0">
                <a:solidFill>
                  <a:srgbClr val="616161"/>
                </a:solidFill>
                <a:latin typeface="Proxima Nova"/>
              </a:rPr>
              <a:t>Each unit aligned with measurable learning outcomes (CO1 to CO5)</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un2gf4ks.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Assessment Strategy</a:t>
            </a:r>
          </a:p>
          <a:p>
            <a:pPr algn="ctr">
              <a:spcAft>
                <a:spcPts val="1200"/>
              </a:spcAft>
            </a:pPr>
            <a:r>
              <a:rPr sz="1300" b="0" i="0">
                <a:solidFill>
                  <a:srgbClr val="616161"/>
                </a:solidFill>
                <a:latin typeface="Proxima Nova"/>
              </a:rPr>
              <a:t>Theory + Practical (Internal/External) + SLA Projects = 150 Marks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Today's Agenda</a:t>
            </a:r>
          </a:p>
        </p:txBody>
      </p:sp>
      <p:sp>
        <p:nvSpPr>
          <p:cNvPr id="4" name="Subtitle 3"/>
          <p:cNvSpPr>
            <a:spLocks noGrp="1"/>
          </p:cNvSpPr>
          <p:nvPr>
            <p:ph type="subTitle" idx="13"/>
          </p:nvPr>
        </p:nvSpPr>
        <p:spPr/>
        <p:txBody>
          <a:bodyPr>
            <a:normAutofit/>
          </a:bodyPr>
          <a:lstStyle/>
          <a:p>
            <a:r>
              <a:t>Overview of Key Learning Topics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93506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What is Data?:</a:t>
            </a:r>
            <a:r>
              <a:rPr sz="1300" b="0" i="0">
                <a:solidFill>
                  <a:srgbClr val="616161"/>
                </a:solidFill>
                <a:latin typeface="Proxima Nova"/>
              </a:rPr>
              <a:t> Understanding raw data, its forms (structured/unstructured), and real-world examples</a:t>
            </a:r>
          </a:p>
          <a:p>
            <a:pPr marL="228600" lvl="1" indent="-91440" algn="l">
              <a:spcBef>
                <a:spcPts val="1200"/>
              </a:spcBef>
              <a:spcAft>
                <a:spcPts val="0"/>
              </a:spcAft>
              <a:buSzPct val="100000"/>
              <a:buFont typeface="Arial"/>
              <a:buChar char="•"/>
            </a:pPr>
            <a:r>
              <a:rPr sz="1300" b="1" i="0">
                <a:solidFill>
                  <a:srgbClr val="616161"/>
                </a:solidFill>
                <a:latin typeface="Proxima Nova"/>
              </a:rPr>
              <a:t>Types of Analytics:</a:t>
            </a:r>
            <a:r>
              <a:rPr sz="1300" b="0" i="0">
                <a:solidFill>
                  <a:srgbClr val="616161"/>
                </a:solidFill>
                <a:latin typeface="Proxima Nova"/>
              </a:rPr>
              <a:t> Descriptive, Diagnostic, Predictive, and Prescriptive analytics in context</a:t>
            </a:r>
          </a:p>
          <a:p>
            <a:pPr marL="228600" lvl="1" indent="-91440" algn="l">
              <a:spcBef>
                <a:spcPts val="1200"/>
              </a:spcBef>
              <a:spcAft>
                <a:spcPts val="0"/>
              </a:spcAft>
              <a:buSzPct val="100000"/>
              <a:buFont typeface="Arial"/>
              <a:buChar char="•"/>
            </a:pPr>
            <a:r>
              <a:rPr sz="1300" b="1" i="0">
                <a:solidFill>
                  <a:srgbClr val="616161"/>
                </a:solidFill>
                <a:latin typeface="Proxima Nova"/>
              </a:rPr>
              <a:t>Dashboards &amp; MIS Reporting:</a:t>
            </a:r>
            <a:r>
              <a:rPr sz="1300" b="0" i="0">
                <a:solidFill>
                  <a:srgbClr val="616161"/>
                </a:solidFill>
                <a:latin typeface="Proxima Nova"/>
              </a:rPr>
              <a:t> How data is presented to drive insights and decisions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e322z0iq.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Lauren Sauder on Unsplash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What Is Data?</a:t>
            </a:r>
          </a:p>
        </p:txBody>
      </p:sp>
      <p:sp>
        <p:nvSpPr>
          <p:cNvPr id="4" name="Subtitle 3"/>
          <p:cNvSpPr>
            <a:spLocks noGrp="1"/>
          </p:cNvSpPr>
          <p:nvPr>
            <p:ph type="subTitle" idx="13"/>
          </p:nvPr>
        </p:nvSpPr>
        <p:spPr/>
        <p:txBody>
          <a:bodyPr>
            <a:normAutofit/>
          </a:bodyPr>
          <a:lstStyle/>
          <a:p>
            <a:r>
              <a:t>Raw Information in Digital Form</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aef4hx2u.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Definition</a:t>
            </a:r>
          </a:p>
          <a:p>
            <a:pPr algn="ctr">
              <a:spcAft>
                <a:spcPts val="1200"/>
              </a:spcAft>
            </a:pPr>
            <a:r>
              <a:rPr sz="1300" b="0" i="0">
                <a:solidFill>
                  <a:srgbClr val="616161"/>
                </a:solidFill>
                <a:latin typeface="Proxima Nova"/>
              </a:rPr>
              <a:t>Raw information — numbers, text, images, facts — collected from various sources</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1w13iv78.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Types of Data</a:t>
            </a:r>
          </a:p>
          <a:p>
            <a:pPr algn="ctr">
              <a:spcAft>
                <a:spcPts val="1200"/>
              </a:spcAft>
            </a:pPr>
            <a:r>
              <a:rPr sz="1300" b="0" i="0">
                <a:solidFill>
                  <a:srgbClr val="616161"/>
                </a:solidFill>
                <a:latin typeface="Proxima Nova"/>
              </a:rPr>
              <a:t>Structured (Excel rows, SQL tables) vs. Unstructured (tweets, images, audio)</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90j1h_ge.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Real-Life Example</a:t>
            </a:r>
          </a:p>
          <a:p>
            <a:pPr algn="ctr">
              <a:spcAft>
                <a:spcPts val="1200"/>
              </a:spcAft>
            </a:pPr>
            <a:r>
              <a:rPr sz="1300" b="0" i="0">
                <a:solidFill>
                  <a:srgbClr val="616161"/>
                </a:solidFill>
                <a:latin typeface="Proxima Nova"/>
              </a:rPr>
              <a:t>Swiggy order data: item, time, restaurant, payment method</a:t>
            </a:r>
          </a:p>
        </p:txBody>
      </p:sp>
      <p:pic>
        <p:nvPicPr>
          <p:cNvPr id="24" name="Picture 23">
            <a:extLst>
              <a:ext uri="{FF2B5EF4-FFF2-40B4-BE49-F238E27FC236}">
                <a16:creationId xmlns:a16="http://schemas.microsoft.com/office/drawing/2014/main" id="{9F081269-2A2C-0D0C-F78C-AEC6E537E18B}"/>
              </a:ext>
            </a:extLst>
          </p:cNvPr>
          <p:cNvPicPr>
            <a:picLocks/>
          </p:cNvPicPr>
          <p:nvPr/>
        </p:nvPicPr>
        <p:blipFill>
          <a:blip r:embed="rId6">
            <a:extLst>
              <a:ext uri="{837473B0-CC2E-450A-ABE3-18F120FF3D39}">
                <a1611:picAttrSrcUrl xmlns:a1611="http://schemas.microsoft.com/office/drawing/2016/11/main" r:id="rId7"/>
              </a:ext>
            </a:extLst>
          </a:blip>
          <a:srcRect t="26950" b="26950"/>
          <a:stretch/>
        </p:blipFill>
        <p:spPr>
          <a:xfrm>
            <a:off x="967124" y="2811712"/>
            <a:ext cx="6904653" cy="2049758"/>
          </a:xfrm>
          <a:prstGeom prst="round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What Is Analytics?</a:t>
            </a:r>
          </a:p>
        </p:txBody>
      </p:sp>
      <p:sp>
        <p:nvSpPr>
          <p:cNvPr id="4" name="Subtitle 3"/>
          <p:cNvSpPr>
            <a:spLocks noGrp="1"/>
          </p:cNvSpPr>
          <p:nvPr>
            <p:ph type="subTitle" idx="13"/>
          </p:nvPr>
        </p:nvSpPr>
        <p:spPr/>
        <p:txBody>
          <a:bodyPr>
            <a:normAutofit/>
          </a:bodyPr>
          <a:lstStyle/>
          <a:p>
            <a:r>
              <a:t>Deriving Insights from Data</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72938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Definition:</a:t>
            </a:r>
            <a:r>
              <a:rPr sz="1300" b="0" i="0">
                <a:solidFill>
                  <a:srgbClr val="616161"/>
                </a:solidFill>
                <a:latin typeface="Proxima Nova"/>
              </a:rPr>
              <a:t> The process of examining data to identify patterns, trends, and insights</a:t>
            </a:r>
          </a:p>
          <a:p>
            <a:pPr marL="228600" lvl="1" indent="-91440" algn="l">
              <a:spcBef>
                <a:spcPts val="1200"/>
              </a:spcBef>
              <a:spcAft>
                <a:spcPts val="0"/>
              </a:spcAft>
              <a:buSzPct val="100000"/>
              <a:buFont typeface="Arial"/>
              <a:buChar char="•"/>
            </a:pPr>
            <a:r>
              <a:rPr sz="1300" b="1" i="0">
                <a:solidFill>
                  <a:srgbClr val="616161"/>
                </a:solidFill>
                <a:latin typeface="Proxima Nova"/>
              </a:rPr>
              <a:t>Key Questions It Answers:</a:t>
            </a:r>
            <a:r>
              <a:rPr sz="1300" b="0" i="0">
                <a:solidFill>
                  <a:srgbClr val="616161"/>
                </a:solidFill>
                <a:latin typeface="Proxima Nova"/>
              </a:rPr>
              <a:t> What happened? Why? What might happen? What should we do?</a:t>
            </a:r>
          </a:p>
          <a:p>
            <a:pPr marL="228600" lvl="1" indent="-91440" algn="l">
              <a:spcBef>
                <a:spcPts val="1200"/>
              </a:spcBef>
              <a:spcAft>
                <a:spcPts val="0"/>
              </a:spcAft>
              <a:buSzPct val="100000"/>
              <a:buFont typeface="Arial"/>
              <a:buChar char="•"/>
            </a:pPr>
            <a:r>
              <a:rPr sz="1300" b="1" i="0">
                <a:solidFill>
                  <a:srgbClr val="616161"/>
                </a:solidFill>
                <a:latin typeface="Proxima Nova"/>
              </a:rPr>
              <a:t>Real-Life Example:</a:t>
            </a:r>
            <a:r>
              <a:rPr sz="1300" b="0" i="0">
                <a:solidFill>
                  <a:srgbClr val="616161"/>
                </a:solidFill>
                <a:latin typeface="Proxima Nova"/>
              </a:rPr>
              <a:t> YouTube tracking views, watch time, and click-through rates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bfrult47.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Lukas Blazek on Unsplash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What Is Data Analytics?</a:t>
            </a:r>
          </a:p>
        </p:txBody>
      </p:sp>
      <p:sp>
        <p:nvSpPr>
          <p:cNvPr id="4" name="Subtitle 3"/>
          <p:cNvSpPr>
            <a:spLocks noGrp="1"/>
          </p:cNvSpPr>
          <p:nvPr>
            <p:ph type="subTitle" idx="13"/>
          </p:nvPr>
        </p:nvSpPr>
        <p:spPr/>
        <p:txBody>
          <a:bodyPr>
            <a:normAutofit/>
          </a:bodyPr>
          <a:lstStyle/>
          <a:p>
            <a:r>
              <a:t>Turning Raw Data into Decisions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72938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Definition:</a:t>
            </a:r>
            <a:r>
              <a:rPr sz="1300" b="0" i="0">
                <a:solidFill>
                  <a:srgbClr val="616161"/>
                </a:solidFill>
                <a:latin typeface="Proxima Nova"/>
              </a:rPr>
              <a:t> The science of analyzing raw data to support informed decision-making</a:t>
            </a:r>
          </a:p>
          <a:p>
            <a:pPr marL="228600" lvl="1" indent="-91440" algn="l">
              <a:spcBef>
                <a:spcPts val="1200"/>
              </a:spcBef>
              <a:spcAft>
                <a:spcPts val="0"/>
              </a:spcAft>
              <a:buSzPct val="100000"/>
              <a:buFont typeface="Arial"/>
              <a:buChar char="•"/>
            </a:pPr>
            <a:r>
              <a:rPr sz="1300" b="1" i="0">
                <a:solidFill>
                  <a:srgbClr val="616161"/>
                </a:solidFill>
                <a:latin typeface="Proxima Nova"/>
              </a:rPr>
              <a:t>Core Components:</a:t>
            </a:r>
            <a:r>
              <a:rPr sz="1300" b="0" i="0">
                <a:solidFill>
                  <a:srgbClr val="616161"/>
                </a:solidFill>
                <a:latin typeface="Proxima Nova"/>
              </a:rPr>
              <a:t> Statistics, Programming (Python, R, SQL), and Data Visualization</a:t>
            </a:r>
          </a:p>
          <a:p>
            <a:pPr marL="228600" lvl="1" indent="-91440" algn="l">
              <a:spcBef>
                <a:spcPts val="1200"/>
              </a:spcBef>
              <a:spcAft>
                <a:spcPts val="0"/>
              </a:spcAft>
              <a:buSzPct val="100000"/>
              <a:buFont typeface="Arial"/>
              <a:buChar char="•"/>
            </a:pPr>
            <a:r>
              <a:rPr sz="1300" b="1" i="0">
                <a:solidFill>
                  <a:srgbClr val="616161"/>
                </a:solidFill>
                <a:latin typeface="Proxima Nova"/>
              </a:rPr>
              <a:t>Example Use Case:</a:t>
            </a:r>
            <a:r>
              <a:rPr sz="1300" b="0" i="0">
                <a:solidFill>
                  <a:srgbClr val="616161"/>
                </a:solidFill>
                <a:latin typeface="Proxima Nova"/>
              </a:rPr>
              <a:t> Amazon uses analytics to recommend products and forecast demand</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8r5mhkti.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Markus Spiske on Unsplash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Types of Data Analytics</a:t>
            </a:r>
          </a:p>
        </p:txBody>
      </p:sp>
      <p:sp>
        <p:nvSpPr>
          <p:cNvPr id="4" name="Subtitle 3"/>
          <p:cNvSpPr>
            <a:spLocks noGrp="1"/>
          </p:cNvSpPr>
          <p:nvPr>
            <p:ph type="subTitle" idx="13"/>
          </p:nvPr>
        </p:nvSpPr>
        <p:spPr/>
        <p:txBody>
          <a:bodyPr>
            <a:normAutofit/>
          </a:bodyPr>
          <a:lstStyle/>
          <a:p>
            <a:r>
              <a:t>From Description to Prescription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4988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Descriptive:</a:t>
            </a:r>
            <a:r>
              <a:rPr sz="1300" b="0" i="0">
                <a:solidFill>
                  <a:srgbClr val="616161"/>
                </a:solidFill>
                <a:latin typeface="Proxima Nova"/>
              </a:rPr>
              <a:t> Summarizes past data to understand what happened – e.g., Swiggy's monthly order count</a:t>
            </a:r>
          </a:p>
          <a:p>
            <a:pPr marL="228600" lvl="1" indent="-91440" algn="l">
              <a:spcBef>
                <a:spcPts val="1200"/>
              </a:spcBef>
              <a:spcAft>
                <a:spcPts val="0"/>
              </a:spcAft>
              <a:buSzPct val="100000"/>
              <a:buFont typeface="Arial"/>
              <a:buChar char="•"/>
            </a:pPr>
            <a:r>
              <a:rPr sz="1300" b="1" i="0">
                <a:solidFill>
                  <a:srgbClr val="616161"/>
                </a:solidFill>
                <a:latin typeface="Proxima Nova"/>
              </a:rPr>
              <a:t>Diagnostic:</a:t>
            </a:r>
            <a:r>
              <a:rPr sz="1300" b="0" i="0">
                <a:solidFill>
                  <a:srgbClr val="616161"/>
                </a:solidFill>
                <a:latin typeface="Proxima Nova"/>
              </a:rPr>
              <a:t> Explores reasons behind outcomes – e.g., YouTube analyzes drop-off rates</a:t>
            </a:r>
          </a:p>
          <a:p>
            <a:pPr marL="228600" lvl="1" indent="-91440" algn="l">
              <a:spcBef>
                <a:spcPts val="1200"/>
              </a:spcBef>
              <a:spcAft>
                <a:spcPts val="0"/>
              </a:spcAft>
              <a:buSzPct val="100000"/>
              <a:buFont typeface="Arial"/>
              <a:buChar char="•"/>
            </a:pPr>
            <a:r>
              <a:rPr sz="1300" b="1" i="0">
                <a:solidFill>
                  <a:srgbClr val="616161"/>
                </a:solidFill>
                <a:latin typeface="Proxima Nova"/>
              </a:rPr>
              <a:t>Predictive:</a:t>
            </a:r>
            <a:r>
              <a:rPr sz="1300" b="0" i="0">
                <a:solidFill>
                  <a:srgbClr val="616161"/>
                </a:solidFill>
                <a:latin typeface="Proxima Nova"/>
              </a:rPr>
              <a:t> Forecasts future trends – e.g., Amazon predicting customer purchases</a:t>
            </a:r>
          </a:p>
          <a:p>
            <a:pPr marL="228600" lvl="1" indent="-91440" algn="l">
              <a:spcBef>
                <a:spcPts val="1200"/>
              </a:spcBef>
              <a:spcAft>
                <a:spcPts val="0"/>
              </a:spcAft>
              <a:buSzPct val="100000"/>
              <a:buFont typeface="Arial"/>
              <a:buChar char="•"/>
            </a:pPr>
            <a:r>
              <a:rPr sz="1300" b="1" i="0">
                <a:solidFill>
                  <a:srgbClr val="616161"/>
                </a:solidFill>
                <a:latin typeface="Proxima Nova"/>
              </a:rPr>
              <a:t>Prescriptive:</a:t>
            </a:r>
            <a:r>
              <a:rPr sz="1300" b="0" i="0">
                <a:solidFill>
                  <a:srgbClr val="616161"/>
                </a:solidFill>
                <a:latin typeface="Proxima Nova"/>
              </a:rPr>
              <a:t> Recommends actions – e.g., Swiggy suggesting delivery route adjustments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hznlx0vr.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Stephen Dawson on Unsplash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What is MIS Reporting?</a:t>
            </a:r>
          </a:p>
        </p:txBody>
      </p:sp>
      <p:sp>
        <p:nvSpPr>
          <p:cNvPr id="4" name="Subtitle 3"/>
          <p:cNvSpPr>
            <a:spLocks noGrp="1"/>
          </p:cNvSpPr>
          <p:nvPr>
            <p:ph type="subTitle" idx="13"/>
          </p:nvPr>
        </p:nvSpPr>
        <p:spPr/>
        <p:txBody>
          <a:bodyPr>
            <a:normAutofit/>
          </a:bodyPr>
          <a:lstStyle/>
          <a:p>
            <a:r>
              <a:t>Management Information System Reports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a:spLocks noChangeAspect="1"/>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452" y="1026859"/>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268olsab.png"/>
          <p:cNvPicPr>
            <a:picLocks noChangeAspect="1"/>
          </p:cNvPicPr>
          <p:nvPr/>
        </p:nvPicPr>
        <p:blipFill>
          <a:blip r:embed="rId3"/>
          <a:stretch>
            <a:fillRect/>
          </a:stretch>
        </p:blipFill>
        <p:spPr>
          <a:xfrm>
            <a:off x="1422202" y="1026859"/>
            <a:ext cx="304800" cy="304800"/>
          </a:xfrm>
          <a:prstGeom prst="rect">
            <a:avLst/>
          </a:prstGeom>
        </p:spPr>
      </p:pic>
      <p:sp>
        <p:nvSpPr>
          <p:cNvPr id="13" name="TextBox 12"/>
          <p:cNvSpPr txBox="1"/>
          <p:nvPr/>
        </p:nvSpPr>
        <p:spPr>
          <a:xfrm>
            <a:off x="228452" y="1484059"/>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Definition</a:t>
            </a:r>
          </a:p>
          <a:p>
            <a:pPr algn="ctr">
              <a:spcAft>
                <a:spcPts val="1200"/>
              </a:spcAft>
            </a:pPr>
            <a:r>
              <a:rPr sz="1300" b="0" i="0">
                <a:solidFill>
                  <a:srgbClr val="616161"/>
                </a:solidFill>
                <a:latin typeface="Proxima Nova"/>
              </a:rPr>
              <a:t>Structured reporting method to support business decisions</a:t>
            </a:r>
          </a:p>
        </p:txBody>
      </p:sp>
      <p:sp>
        <p:nvSpPr>
          <p:cNvPr id="14" name="Rectangle 13"/>
          <p:cNvSpPr/>
          <p:nvPr/>
        </p:nvSpPr>
        <p:spPr>
          <a:xfrm>
            <a:off x="228303" y="2146939"/>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lox1u8ig.png"/>
          <p:cNvPicPr>
            <a:picLocks noChangeAspect="1"/>
          </p:cNvPicPr>
          <p:nvPr/>
        </p:nvPicPr>
        <p:blipFill>
          <a:blip r:embed="rId4"/>
          <a:stretch>
            <a:fillRect/>
          </a:stretch>
        </p:blipFill>
        <p:spPr>
          <a:xfrm>
            <a:off x="1422054" y="2146939"/>
            <a:ext cx="304800" cy="304800"/>
          </a:xfrm>
          <a:prstGeom prst="rect">
            <a:avLst/>
          </a:prstGeom>
        </p:spPr>
      </p:pic>
      <p:sp>
        <p:nvSpPr>
          <p:cNvPr id="18" name="TextBox 17"/>
          <p:cNvSpPr txBox="1"/>
          <p:nvPr/>
        </p:nvSpPr>
        <p:spPr>
          <a:xfrm>
            <a:off x="228303" y="2604139"/>
            <a:ext cx="2692449" cy="205680"/>
          </a:xfrm>
          <a:prstGeom prst="rect">
            <a:avLst/>
          </a:prstGeom>
          <a:noFill/>
          <a:ln>
            <a:noFill/>
          </a:ln>
        </p:spPr>
        <p:txBody>
          <a:bodyPr wrap="square" lIns="0" tIns="0" rIns="0" bIns="0" anchor="t">
            <a:spAutoFit/>
          </a:bodyPr>
          <a:lstStyle/>
          <a:p>
            <a:pPr algn="ctr"/>
            <a:r>
              <a:rPr sz="1300" b="1" i="0" dirty="0">
                <a:solidFill>
                  <a:srgbClr val="616161"/>
                </a:solidFill>
                <a:latin typeface="Proxima Nova"/>
              </a:rPr>
              <a:t>Common Types</a:t>
            </a:r>
          </a:p>
          <a:p>
            <a:pPr algn="ctr">
              <a:spcAft>
                <a:spcPts val="1200"/>
              </a:spcAft>
            </a:pPr>
            <a:r>
              <a:rPr sz="1300" b="0" i="0" dirty="0">
                <a:solidFill>
                  <a:srgbClr val="616161"/>
                </a:solidFill>
                <a:latin typeface="Proxima Nova"/>
              </a:rPr>
              <a:t>Sales reports, inventory logs, financial summaries, customer feedback</a:t>
            </a:r>
          </a:p>
        </p:txBody>
      </p:sp>
      <p:sp>
        <p:nvSpPr>
          <p:cNvPr id="19" name="Rectangle 18"/>
          <p:cNvSpPr/>
          <p:nvPr/>
        </p:nvSpPr>
        <p:spPr>
          <a:xfrm>
            <a:off x="228303" y="3575219"/>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gps2sn6f.png"/>
          <p:cNvPicPr>
            <a:picLocks noChangeAspect="1"/>
          </p:cNvPicPr>
          <p:nvPr/>
        </p:nvPicPr>
        <p:blipFill>
          <a:blip r:embed="rId5"/>
          <a:stretch>
            <a:fillRect/>
          </a:stretch>
        </p:blipFill>
        <p:spPr>
          <a:xfrm>
            <a:off x="1422053" y="3575219"/>
            <a:ext cx="304800" cy="304800"/>
          </a:xfrm>
          <a:prstGeom prst="rect">
            <a:avLst/>
          </a:prstGeom>
        </p:spPr>
      </p:pic>
      <p:sp>
        <p:nvSpPr>
          <p:cNvPr id="23" name="TextBox 22"/>
          <p:cNvSpPr txBox="1"/>
          <p:nvPr/>
        </p:nvSpPr>
        <p:spPr>
          <a:xfrm>
            <a:off x="228303" y="4032419"/>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Real-World Use</a:t>
            </a:r>
          </a:p>
          <a:p>
            <a:pPr algn="ctr">
              <a:spcAft>
                <a:spcPts val="1200"/>
              </a:spcAft>
            </a:pPr>
            <a:r>
              <a:rPr sz="1300" b="0" i="0">
                <a:solidFill>
                  <a:srgbClr val="616161"/>
                </a:solidFill>
                <a:latin typeface="Proxima Nova"/>
              </a:rPr>
              <a:t>Swiggy managers track delayed deliveries through MIS reports</a:t>
            </a:r>
          </a:p>
        </p:txBody>
      </p:sp>
      <p:pic>
        <p:nvPicPr>
          <p:cNvPr id="1026" name="Picture 2" descr="How to Create MIS Report in Excel? - Shiksha Online">
            <a:extLst>
              <a:ext uri="{FF2B5EF4-FFF2-40B4-BE49-F238E27FC236}">
                <a16:creationId xmlns:a16="http://schemas.microsoft.com/office/drawing/2014/main" id="{B9594DC6-8EDE-812E-B021-E27A111CDC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1117" y="1234350"/>
            <a:ext cx="5391181" cy="34747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What Is a Dashboard?</a:t>
            </a:r>
          </a:p>
        </p:txBody>
      </p:sp>
      <p:sp>
        <p:nvSpPr>
          <p:cNvPr id="4" name="Subtitle 3"/>
          <p:cNvSpPr>
            <a:spLocks noGrp="1"/>
          </p:cNvSpPr>
          <p:nvPr>
            <p:ph type="subTitle" idx="13"/>
          </p:nvPr>
        </p:nvSpPr>
        <p:spPr/>
        <p:txBody>
          <a:bodyPr>
            <a:normAutofit/>
          </a:bodyPr>
          <a:lstStyle/>
          <a:p>
            <a:r>
              <a:t>Your Data Command Center</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l1qrs0by.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Definition</a:t>
            </a:r>
          </a:p>
          <a:p>
            <a:pPr algn="ctr">
              <a:spcAft>
                <a:spcPts val="1200"/>
              </a:spcAft>
            </a:pPr>
            <a:r>
              <a:rPr sz="1300" b="0" i="0">
                <a:solidFill>
                  <a:srgbClr val="616161"/>
                </a:solidFill>
                <a:latin typeface="Proxima Nova"/>
              </a:rPr>
              <a:t>A visual interface showing key metrics and insights in real-time</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un2gf4ks.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Core Features</a:t>
            </a:r>
          </a:p>
          <a:p>
            <a:pPr algn="ctr">
              <a:spcAft>
                <a:spcPts val="1200"/>
              </a:spcAft>
            </a:pPr>
            <a:r>
              <a:rPr sz="1300" b="0" i="0">
                <a:solidFill>
                  <a:srgbClr val="616161"/>
                </a:solidFill>
                <a:latin typeface="Proxima Nova"/>
              </a:rPr>
              <a:t>Interactive charts, KPIs, filters; often built using tools like Excel or Power BI</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d1g4_sue.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Examples</a:t>
            </a:r>
          </a:p>
          <a:p>
            <a:pPr algn="ctr">
              <a:spcAft>
                <a:spcPts val="1200"/>
              </a:spcAft>
            </a:pPr>
            <a:r>
              <a:rPr sz="1300" b="0" i="0">
                <a:solidFill>
                  <a:srgbClr val="616161"/>
                </a:solidFill>
                <a:latin typeface="Proxima Nova"/>
              </a:rPr>
              <a:t>YouTube Studio or Swiggy dashboards showing views, ratings, orders, delays</a:t>
            </a:r>
          </a:p>
        </p:txBody>
      </p:sp>
      <p:pic>
        <p:nvPicPr>
          <p:cNvPr id="27" name="Picture 26" descr="A screenshot of a graph&#10;&#10;AI-generated content may be incorrect.">
            <a:extLst>
              <a:ext uri="{FF2B5EF4-FFF2-40B4-BE49-F238E27FC236}">
                <a16:creationId xmlns:a16="http://schemas.microsoft.com/office/drawing/2014/main" id="{684FDCD3-D738-4945-25D6-10D8B5C502B6}"/>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570876" y="2737004"/>
            <a:ext cx="4002248" cy="2286000"/>
          </a:xfrm>
          <a:prstGeom prst="rect">
            <a:avLst/>
          </a:prstGeom>
        </p:spPr>
      </p:pic>
      <p:sp>
        <p:nvSpPr>
          <p:cNvPr id="28" name="TextBox 27">
            <a:extLst>
              <a:ext uri="{FF2B5EF4-FFF2-40B4-BE49-F238E27FC236}">
                <a16:creationId xmlns:a16="http://schemas.microsoft.com/office/drawing/2014/main" id="{8ABEDF13-D22A-587B-6FB3-3259B218F02A}"/>
              </a:ext>
            </a:extLst>
          </p:cNvPr>
          <p:cNvSpPr txBox="1"/>
          <p:nvPr/>
        </p:nvSpPr>
        <p:spPr>
          <a:xfrm>
            <a:off x="2570875" y="7176436"/>
            <a:ext cx="7772400" cy="2286000"/>
          </a:xfrm>
          <a:prstGeom prst="rect">
            <a:avLst/>
          </a:prstGeom>
          <a:noFill/>
        </p:spPr>
        <p:txBody>
          <a:bodyPr wrap="square" rtlCol="0">
            <a:spAutoFit/>
          </a:bodyPr>
          <a:lstStyle/>
          <a:p>
            <a:r>
              <a:rPr lang="en-US" sz="900">
                <a:hlinkClick r:id="rId7" tooltip="https://evilleeye.com/news-commentary/alameda-county-releases-covid-19-dashboard-with-emeryville-other-city-specific-case-data/"/>
              </a:rPr>
              <a:t>This Photo</a:t>
            </a:r>
            <a:r>
              <a:rPr lang="en-US" sz="900"/>
              <a:t> by Unknown Author is licensed under </a:t>
            </a:r>
            <a:r>
              <a:rPr lang="en-US" sz="900">
                <a:hlinkClick r:id="rId8" tooltip="https://creativecommons.org/licenses/by-nc-nd/3.0/"/>
              </a:rPr>
              <a:t>CC BY-NC-ND</a:t>
            </a:r>
            <a:endParaRPr lang="en-US" sz="900"/>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9697</TotalTime>
  <Words>3301</Words>
  <Application>Microsoft Macintosh PowerPoint</Application>
  <PresentationFormat>On-screen Show (16:9)</PresentationFormat>
  <Paragraphs>197</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Proxima Nova</vt:lpstr>
      <vt:lpstr>Arial</vt:lpstr>
      <vt:lpstr>Spearmint</vt:lpstr>
      <vt:lpstr>DAN 315326: Introduction to Data Analytics &amp; Insights</vt:lpstr>
      <vt:lpstr>Course Overview &amp; Structure</vt:lpstr>
      <vt:lpstr>Today's Agenda</vt:lpstr>
      <vt:lpstr>What Is Data?</vt:lpstr>
      <vt:lpstr>What Is Analytics?</vt:lpstr>
      <vt:lpstr>What Is Data Analytics?</vt:lpstr>
      <vt:lpstr>Types of Data Analytics</vt:lpstr>
      <vt:lpstr>What is MIS Reporting?</vt:lpstr>
      <vt:lpstr>What Is a Dashboard?</vt:lpstr>
      <vt:lpstr>YouTube Views Analytics</vt:lpstr>
      <vt:lpstr>Swiggy Pattern Analytics</vt:lpstr>
      <vt:lpstr>Amazon Predictions</vt:lpstr>
      <vt:lpstr>Visual Analytics: Bridging Data and Decisions</vt:lpstr>
      <vt:lpstr>Data Analytics Life Cycle</vt:lpstr>
      <vt:lpstr>Data Quality, Quantity &amp; Measurement</vt:lpstr>
      <vt:lpstr>Key Takeaways &amp; 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akash chatake</cp:lastModifiedBy>
  <cp:revision>6</cp:revision>
  <dcterms:modified xsi:type="dcterms:W3CDTF">2025-09-06T17:54:07Z</dcterms:modified>
</cp:coreProperties>
</file>